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72" r:id="rId5"/>
    <p:sldId id="259" r:id="rId6"/>
    <p:sldId id="260" r:id="rId7"/>
    <p:sldId id="261" r:id="rId8"/>
    <p:sldId id="262" r:id="rId9"/>
    <p:sldId id="263" r:id="rId10"/>
    <p:sldId id="264" r:id="rId11"/>
    <p:sldId id="265" r:id="rId12"/>
    <p:sldId id="270" r:id="rId13"/>
    <p:sldId id="273"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22/08/1440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22/08/1440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22/08/1440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lvl="0">
              <a:spcBef>
                <a:spcPct val="20000"/>
              </a:spcBef>
            </a:pPr>
            <a:r>
              <a:rPr lang="ar-IQ" sz="3200" dirty="0">
                <a:solidFill>
                  <a:prstClr val="black">
                    <a:tint val="75000"/>
                  </a:prstClr>
                </a:solidFill>
                <a:ea typeface="+mn-ea"/>
                <a:cs typeface="Arial"/>
              </a:rPr>
              <a:t>محاضرة بعنوان </a:t>
            </a:r>
            <a:br>
              <a:rPr lang="ar-IQ" sz="3200" dirty="0">
                <a:solidFill>
                  <a:prstClr val="black">
                    <a:tint val="75000"/>
                  </a:prstClr>
                </a:solidFill>
                <a:ea typeface="+mn-ea"/>
                <a:cs typeface="Arial"/>
              </a:rPr>
            </a:br>
            <a:r>
              <a:rPr lang="ar-IQ" sz="3200" b="1" dirty="0">
                <a:solidFill>
                  <a:prstClr val="black">
                    <a:tint val="75000"/>
                  </a:prstClr>
                </a:solidFill>
                <a:ea typeface="Calibri"/>
                <a:cs typeface="Arial"/>
              </a:rPr>
              <a:t>أسس التمييز بين المدينة والقرية</a:t>
            </a:r>
            <a:endParaRPr lang="ar-IQ" dirty="0"/>
          </a:p>
        </p:txBody>
      </p:sp>
    </p:spTree>
    <p:extLst>
      <p:ext uri="{BB962C8B-B14F-4D97-AF65-F5344CB8AC3E}">
        <p14:creationId xmlns:p14="http://schemas.microsoft.com/office/powerpoint/2010/main" val="2599772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pPr>
              <a:lnSpc>
                <a:spcPct val="115000"/>
              </a:lnSpc>
              <a:spcAft>
                <a:spcPts val="1000"/>
              </a:spcAft>
            </a:pPr>
            <a:r>
              <a:rPr lang="ar-IQ" dirty="0">
                <a:ea typeface="Calibri"/>
              </a:rPr>
              <a:t>6-الأساس الوظيفي     </a:t>
            </a:r>
            <a:r>
              <a:rPr lang="en-US" dirty="0">
                <a:ea typeface="Calibri"/>
                <a:cs typeface="Arial"/>
              </a:rPr>
              <a:t>basis</a:t>
            </a:r>
            <a:r>
              <a:rPr lang="en-US" dirty="0">
                <a:latin typeface="Arial"/>
                <a:ea typeface="Calibri"/>
                <a:cs typeface="Arial"/>
              </a:rPr>
              <a:t> </a:t>
            </a:r>
            <a:r>
              <a:rPr lang="en-US" dirty="0">
                <a:ea typeface="Calibri"/>
                <a:cs typeface="Arial"/>
              </a:rPr>
              <a:t>Function</a:t>
            </a:r>
            <a:endParaRPr lang="en-US" sz="2000" dirty="0">
              <a:ea typeface="Calibri"/>
              <a:cs typeface="Arial"/>
            </a:endParaRPr>
          </a:p>
          <a:p>
            <a:pPr>
              <a:lnSpc>
                <a:spcPct val="115000"/>
              </a:lnSpc>
              <a:spcAft>
                <a:spcPts val="1000"/>
              </a:spcAft>
            </a:pPr>
            <a:r>
              <a:rPr lang="ar-IQ" dirty="0">
                <a:ea typeface="Calibri"/>
              </a:rPr>
              <a:t>   يكاد يتفق الجغرافيون على أن الأنشطة الاقتصادية </a:t>
            </a:r>
            <a:r>
              <a:rPr lang="en-US" dirty="0">
                <a:ea typeface="Calibri"/>
                <a:cs typeface="Arial"/>
              </a:rPr>
              <a:t>Economic activities</a:t>
            </a:r>
            <a:r>
              <a:rPr lang="ar-IQ" dirty="0">
                <a:ea typeface="Calibri"/>
              </a:rPr>
              <a:t> قد تكون فيصلا بين المدينة والقرينة ،فالحرف المتعددة غير الزراعية هي السائدة في المدينة ،في ما لا توجد ما يماثلها في القرية كالصناعة والتجارة والخدمات .كما يندر أن تمارس الزراعة في المد .ولكن إذا كان ذلك يصدق في الدول النامية والمتخلفة لتخلف مقومات الحياة وسبلها فيها ،فانه في الدول المتقدمة عكست هذا الأساس بعد أن قرّبت المسافات بين مدنها وريفها ، </a:t>
            </a:r>
            <a:r>
              <a:rPr lang="ar-IQ" dirty="0" err="1">
                <a:ea typeface="Calibri"/>
              </a:rPr>
              <a:t>فانشات</a:t>
            </a:r>
            <a:r>
              <a:rPr lang="ar-IQ" dirty="0">
                <a:ea typeface="Calibri"/>
              </a:rPr>
              <a:t> المصانع في الريف ومدت إليه مختلف الخدمات وفتحت فيه الأسواق التجارية ،الأمر الذي أدى إلى ضمور أساس التفريق بين مدنها وريفها .</a:t>
            </a:r>
            <a:endParaRPr lang="en-US" sz="2000" dirty="0">
              <a:ea typeface="Calibri"/>
              <a:cs typeface="Arial"/>
            </a:endParaRPr>
          </a:p>
          <a:p>
            <a:pPr>
              <a:lnSpc>
                <a:spcPct val="115000"/>
              </a:lnSpc>
              <a:spcAft>
                <a:spcPts val="1000"/>
              </a:spcAft>
            </a:pPr>
            <a:r>
              <a:rPr lang="ar-IQ" dirty="0">
                <a:ea typeface="Calibri"/>
              </a:rPr>
              <a:t>  </a:t>
            </a:r>
            <a:endParaRPr lang="ar-IQ" dirty="0"/>
          </a:p>
        </p:txBody>
      </p:sp>
    </p:spTree>
    <p:extLst>
      <p:ext uri="{BB962C8B-B14F-4D97-AF65-F5344CB8AC3E}">
        <p14:creationId xmlns:p14="http://schemas.microsoft.com/office/powerpoint/2010/main" val="3172890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lnSpc>
                <a:spcPct val="115000"/>
              </a:lnSpc>
              <a:spcAft>
                <a:spcPts val="1000"/>
              </a:spcAft>
            </a:pPr>
            <a:r>
              <a:rPr lang="ar-IQ" sz="2800" dirty="0">
                <a:solidFill>
                  <a:prstClr val="black"/>
                </a:solidFill>
                <a:ea typeface="Calibri"/>
              </a:rPr>
              <a:t>نستنتج مما سبق ،انه لا يوجد لحد الآن تعريف متفق عليه فيما يتعلق بالمدينة كما لا توجد أسس عامة مقبولة بين جميع الأقطار للتفريق بين المدينة والقرية .إن عدم الاتفاق هذا يجعل من الصعب المقارنة بين الأقطار من حيث درجة تحضرها ،وفي الوقت الحاضر أصبح التفريق بين المدينة والقرية أصعب من السابق وخاصة في المجتمعات الصناعية المتقدمة ،وذلك لوجود درجات متنوعة من الحياة الحضرية التي تربط المدينة والقرية وتدعى هذه الظاهرة بالاتصال الحضري –الريفي .</a:t>
            </a:r>
            <a:endParaRPr lang="en-US" sz="1600" dirty="0">
              <a:solidFill>
                <a:prstClr val="black"/>
              </a:solidFill>
              <a:ea typeface="Calibri"/>
              <a:cs typeface="Arial"/>
            </a:endParaRPr>
          </a:p>
          <a:p>
            <a:endParaRPr lang="ar-IQ" dirty="0"/>
          </a:p>
        </p:txBody>
      </p:sp>
    </p:spTree>
    <p:extLst>
      <p:ext uri="{BB962C8B-B14F-4D97-AF65-F5344CB8AC3E}">
        <p14:creationId xmlns:p14="http://schemas.microsoft.com/office/powerpoint/2010/main" val="485892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المصادر </a:t>
            </a:r>
            <a:endParaRPr lang="ar-IQ" dirty="0"/>
          </a:p>
        </p:txBody>
      </p:sp>
      <p:sp>
        <p:nvSpPr>
          <p:cNvPr id="3" name="عنصر نائب للمحتوى 2"/>
          <p:cNvSpPr>
            <a:spLocks noGrp="1"/>
          </p:cNvSpPr>
          <p:nvPr>
            <p:ph idx="1"/>
          </p:nvPr>
        </p:nvSpPr>
        <p:spPr/>
        <p:txBody>
          <a:bodyPr/>
          <a:lstStyle/>
          <a:p>
            <a:pPr lvl="0">
              <a:lnSpc>
                <a:spcPct val="115000"/>
              </a:lnSpc>
              <a:spcAft>
                <a:spcPts val="1000"/>
              </a:spcAft>
            </a:pPr>
            <a:r>
              <a:rPr lang="ar-IQ" dirty="0">
                <a:solidFill>
                  <a:prstClr val="black"/>
                </a:solidFill>
                <a:ea typeface="Calibri"/>
              </a:rPr>
              <a:t>المصدر :</a:t>
            </a:r>
            <a:r>
              <a:rPr lang="en-US" dirty="0">
                <a:solidFill>
                  <a:prstClr val="black"/>
                </a:solidFill>
                <a:ea typeface="Calibri"/>
                <a:cs typeface="Arial"/>
              </a:rPr>
              <a:t>- </a:t>
            </a:r>
            <a:r>
              <a:rPr lang="en-US" dirty="0" err="1">
                <a:solidFill>
                  <a:prstClr val="black"/>
                </a:solidFill>
                <a:ea typeface="Calibri"/>
                <a:cs typeface="Arial"/>
              </a:rPr>
              <a:t>U.N.,Department</a:t>
            </a:r>
            <a:r>
              <a:rPr lang="en-US" dirty="0">
                <a:solidFill>
                  <a:prstClr val="black"/>
                </a:solidFill>
                <a:ea typeface="Calibri"/>
                <a:cs typeface="Arial"/>
              </a:rPr>
              <a:t> of Economic and social </a:t>
            </a:r>
            <a:r>
              <a:rPr lang="en-US" dirty="0" err="1">
                <a:solidFill>
                  <a:prstClr val="black"/>
                </a:solidFill>
                <a:ea typeface="Calibri"/>
                <a:cs typeface="Arial"/>
              </a:rPr>
              <a:t>Affairs"Geowth</a:t>
            </a:r>
            <a:r>
              <a:rPr lang="en-US" dirty="0">
                <a:solidFill>
                  <a:prstClr val="black"/>
                </a:solidFill>
                <a:ea typeface="Calibri"/>
                <a:cs typeface="Arial"/>
              </a:rPr>
              <a:t> of the world urban and Rural population,1920-2000,"population studies,44,1969,p48-81.</a:t>
            </a:r>
            <a:endParaRPr lang="en-US" sz="2000" dirty="0">
              <a:solidFill>
                <a:prstClr val="black"/>
              </a:solidFill>
              <a:ea typeface="Calibri"/>
              <a:cs typeface="Arial"/>
            </a:endParaRPr>
          </a:p>
          <a:p>
            <a:pPr lvl="0">
              <a:lnSpc>
                <a:spcPct val="115000"/>
              </a:lnSpc>
              <a:spcAft>
                <a:spcPts val="1000"/>
              </a:spcAft>
            </a:pPr>
            <a:r>
              <a:rPr lang="en-US" dirty="0">
                <a:solidFill>
                  <a:prstClr val="black"/>
                </a:solidFill>
                <a:ea typeface="Calibri"/>
                <a:cs typeface="Arial"/>
              </a:rPr>
              <a:t>-</a:t>
            </a:r>
            <a:r>
              <a:rPr lang="en-US" dirty="0" err="1">
                <a:solidFill>
                  <a:prstClr val="black"/>
                </a:solidFill>
                <a:ea typeface="Calibri"/>
                <a:cs typeface="Arial"/>
              </a:rPr>
              <a:t>Hartshon,T.A.&amp;Dent,B.D.,Interpreting</a:t>
            </a:r>
            <a:r>
              <a:rPr lang="en-US" dirty="0">
                <a:solidFill>
                  <a:prstClr val="black"/>
                </a:solidFill>
                <a:ea typeface="Calibri"/>
                <a:cs typeface="Arial"/>
              </a:rPr>
              <a:t> the city ,An urban Geography, </a:t>
            </a:r>
            <a:r>
              <a:rPr lang="en-US" dirty="0" err="1">
                <a:solidFill>
                  <a:prstClr val="black"/>
                </a:solidFill>
                <a:ea typeface="Calibri"/>
                <a:cs typeface="Arial"/>
              </a:rPr>
              <a:t>Jogn</a:t>
            </a:r>
            <a:r>
              <a:rPr lang="en-US" dirty="0">
                <a:solidFill>
                  <a:prstClr val="black"/>
                </a:solidFill>
                <a:ea typeface="Calibri"/>
                <a:cs typeface="Arial"/>
              </a:rPr>
              <a:t> </a:t>
            </a:r>
            <a:r>
              <a:rPr lang="en-US" dirty="0" err="1">
                <a:solidFill>
                  <a:prstClr val="black"/>
                </a:solidFill>
                <a:ea typeface="Calibri"/>
                <a:cs typeface="Arial"/>
              </a:rPr>
              <a:t>wiley</a:t>
            </a:r>
            <a:r>
              <a:rPr lang="en-US" dirty="0">
                <a:solidFill>
                  <a:prstClr val="black"/>
                </a:solidFill>
                <a:ea typeface="Calibri"/>
                <a:cs typeface="Arial"/>
              </a:rPr>
              <a:t> &amp;sons,Newyork,1980,p2.</a:t>
            </a:r>
            <a:endParaRPr lang="en-US" sz="2000" dirty="0">
              <a:solidFill>
                <a:prstClr val="black"/>
              </a:solidFill>
              <a:ea typeface="Calibri"/>
              <a:cs typeface="Arial"/>
            </a:endParaRPr>
          </a:p>
          <a:p>
            <a:pPr marL="0" indent="0">
              <a:buNone/>
            </a:pPr>
            <a:endParaRPr lang="ar-IQ" dirty="0"/>
          </a:p>
        </p:txBody>
      </p:sp>
    </p:spTree>
    <p:extLst>
      <p:ext uri="{BB962C8B-B14F-4D97-AF65-F5344CB8AC3E}">
        <p14:creationId xmlns:p14="http://schemas.microsoft.com/office/powerpoint/2010/main" val="850320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المصادر </a:t>
            </a:r>
            <a:endParaRPr lang="ar-IQ" dirty="0"/>
          </a:p>
        </p:txBody>
      </p:sp>
      <p:sp>
        <p:nvSpPr>
          <p:cNvPr id="3" name="عنصر نائب للمحتوى 2"/>
          <p:cNvSpPr>
            <a:spLocks noGrp="1"/>
          </p:cNvSpPr>
          <p:nvPr>
            <p:ph idx="1"/>
          </p:nvPr>
        </p:nvSpPr>
        <p:spPr/>
        <p:txBody>
          <a:bodyPr/>
          <a:lstStyle/>
          <a:p>
            <a:r>
              <a:rPr lang="ar-IQ" dirty="0" smtClean="0"/>
              <a:t>عبد الرزاق محمد </a:t>
            </a:r>
            <a:r>
              <a:rPr lang="ar-IQ" dirty="0" err="1" smtClean="0"/>
              <a:t>البطيحي</a:t>
            </a:r>
            <a:r>
              <a:rPr lang="ar-IQ" dirty="0"/>
              <a:t> </a:t>
            </a:r>
            <a:r>
              <a:rPr lang="ar-IQ" dirty="0" smtClean="0"/>
              <a:t>وعادل عبدالله خطاب , جغرافية الريف , مطبعة جامعة بغداد ,1982 . </a:t>
            </a:r>
          </a:p>
          <a:p>
            <a:r>
              <a:rPr lang="ar-IQ" dirty="0" err="1" smtClean="0"/>
              <a:t>حمدى</a:t>
            </a:r>
            <a:r>
              <a:rPr lang="ar-IQ" dirty="0" smtClean="0"/>
              <a:t> احمد ديب , جغرافية العمران الريفي , مكتبة الانجلو المصرية , 2003 .</a:t>
            </a:r>
          </a:p>
          <a:p>
            <a:r>
              <a:rPr lang="ar-IQ" dirty="0" smtClean="0"/>
              <a:t>صبري فارس الهيتي و حسن ابو سمور , جغرافية الاستيطان الريفي والتنمية الريفية ط1 , دار صفاء للنشر والتوزيع عمان 2000</a:t>
            </a:r>
            <a:endParaRPr lang="ar-IQ" dirty="0"/>
          </a:p>
        </p:txBody>
      </p:sp>
    </p:spTree>
    <p:extLst>
      <p:ext uri="{BB962C8B-B14F-4D97-AF65-F5344CB8AC3E}">
        <p14:creationId xmlns:p14="http://schemas.microsoft.com/office/powerpoint/2010/main" val="2385321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342900" lvl="0" indent="-342900">
              <a:lnSpc>
                <a:spcPct val="115000"/>
              </a:lnSpc>
              <a:spcBef>
                <a:spcPct val="20000"/>
              </a:spcBef>
              <a:spcAft>
                <a:spcPts val="1000"/>
              </a:spcAft>
            </a:pPr>
            <a:r>
              <a:rPr lang="ar-IQ" sz="2500" b="1" dirty="0">
                <a:solidFill>
                  <a:prstClr val="black"/>
                </a:solidFill>
                <a:ea typeface="Calibri"/>
                <a:cs typeface="Arial"/>
              </a:rPr>
              <a:t>أسس التمييز بين المدينة والقرية </a:t>
            </a:r>
            <a:r>
              <a:rPr lang="en-US" sz="1600" dirty="0">
                <a:solidFill>
                  <a:prstClr val="black"/>
                </a:solidFill>
                <a:ea typeface="Calibri"/>
                <a:cs typeface="Arial"/>
              </a:rPr>
              <a:t/>
            </a:r>
            <a:br>
              <a:rPr lang="en-US" sz="1600" dirty="0">
                <a:solidFill>
                  <a:prstClr val="black"/>
                </a:solidFill>
                <a:ea typeface="Calibri"/>
                <a:cs typeface="Arial"/>
              </a:rPr>
            </a:br>
            <a:endParaRPr lang="ar-IQ" dirty="0"/>
          </a:p>
        </p:txBody>
      </p:sp>
      <p:sp>
        <p:nvSpPr>
          <p:cNvPr id="3" name="عنصر نائب للمحتوى 2"/>
          <p:cNvSpPr>
            <a:spLocks noGrp="1"/>
          </p:cNvSpPr>
          <p:nvPr>
            <p:ph idx="1"/>
          </p:nvPr>
        </p:nvSpPr>
        <p:spPr/>
        <p:txBody>
          <a:bodyPr>
            <a:normAutofit fontScale="92500"/>
          </a:bodyPr>
          <a:lstStyle/>
          <a:p>
            <a:pPr>
              <a:lnSpc>
                <a:spcPct val="115000"/>
              </a:lnSpc>
              <a:spcAft>
                <a:spcPts val="1000"/>
              </a:spcAft>
            </a:pPr>
            <a:r>
              <a:rPr lang="ar-IQ" dirty="0" smtClean="0">
                <a:ea typeface="Calibri"/>
              </a:rPr>
              <a:t>الفرق </a:t>
            </a:r>
            <a:r>
              <a:rPr lang="ar-IQ" dirty="0">
                <a:ea typeface="Calibri"/>
              </a:rPr>
              <a:t>بين المدينة والقرية في أصول التاريخ ليس مسالة مساحة أو عدد السكان بقدر ما هو مسالة وظائف وسلطة إدارية ومظاهر حضرية .ويرى ابن خلدون </a:t>
            </a:r>
            <a:r>
              <a:rPr lang="ar-IQ" baseline="30000" dirty="0">
                <a:ea typeface="Calibri"/>
              </a:rPr>
              <a:t>(4)</a:t>
            </a:r>
            <a:r>
              <a:rPr lang="ar-IQ" dirty="0">
                <a:ea typeface="Calibri"/>
              </a:rPr>
              <a:t> أن الصناعة بمهنها المختلفة هي رمز للحضارة ،ولا توجد إلا في أهل الحضر ولا تكتمل إلا بكمال العمران الحضري وكثرته ،لأنها مركّبة وعلمية تصرف فيها الأفكار والأنظار. بينما الفلاحة أو الزراعة في نظره من معاش المستضعفين وأهل العافية من البدو.</a:t>
            </a:r>
            <a:endParaRPr lang="en-US" sz="2000" dirty="0">
              <a:ea typeface="Calibri"/>
              <a:cs typeface="Arial"/>
            </a:endParaRPr>
          </a:p>
          <a:p>
            <a:pPr>
              <a:lnSpc>
                <a:spcPct val="115000"/>
              </a:lnSpc>
              <a:spcAft>
                <a:spcPts val="1000"/>
              </a:spcAft>
            </a:pPr>
            <a:r>
              <a:rPr lang="ar-IQ" dirty="0">
                <a:ea typeface="Calibri"/>
              </a:rPr>
              <a:t>  </a:t>
            </a:r>
            <a:endParaRPr lang="ar-IQ" dirty="0"/>
          </a:p>
        </p:txBody>
      </p:sp>
    </p:spTree>
    <p:extLst>
      <p:ext uri="{BB962C8B-B14F-4D97-AF65-F5344CB8AC3E}">
        <p14:creationId xmlns:p14="http://schemas.microsoft.com/office/powerpoint/2010/main" val="3911191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29600" cy="5073427"/>
          </a:xfrm>
        </p:spPr>
        <p:txBody>
          <a:bodyPr>
            <a:normAutofit fontScale="92500" lnSpcReduction="20000"/>
          </a:bodyPr>
          <a:lstStyle/>
          <a:p>
            <a:pPr lvl="0">
              <a:lnSpc>
                <a:spcPct val="115000"/>
              </a:lnSpc>
              <a:spcAft>
                <a:spcPts val="1000"/>
              </a:spcAft>
            </a:pPr>
            <a:r>
              <a:rPr lang="ar-IQ" sz="2700" dirty="0">
                <a:solidFill>
                  <a:prstClr val="black"/>
                </a:solidFill>
                <a:ea typeface="Calibri"/>
              </a:rPr>
              <a:t>ولاختلاف المعايير التي تتبعها الدول للتفريق بين المدينة والقرية ،سوف ندرج بعض الأسس المتبعة في كل منطقة من مناطق العالم للتفريق بينهما ،وهذه الأسس هي :</a:t>
            </a:r>
            <a:endParaRPr lang="en-US" sz="1700" dirty="0">
              <a:solidFill>
                <a:prstClr val="black"/>
              </a:solidFill>
              <a:ea typeface="Calibri"/>
              <a:cs typeface="Arial"/>
            </a:endParaRPr>
          </a:p>
          <a:p>
            <a:pPr>
              <a:lnSpc>
                <a:spcPct val="115000"/>
              </a:lnSpc>
              <a:spcAft>
                <a:spcPts val="1000"/>
              </a:spcAft>
            </a:pPr>
            <a:r>
              <a:rPr lang="ar-IQ" dirty="0">
                <a:ea typeface="Calibri"/>
              </a:rPr>
              <a:t>1-حجم السكان   </a:t>
            </a:r>
            <a:r>
              <a:rPr lang="en-US" dirty="0">
                <a:ea typeface="Calibri"/>
                <a:cs typeface="Arial"/>
              </a:rPr>
              <a:t>Population size</a:t>
            </a:r>
            <a:endParaRPr lang="en-US" sz="2000" dirty="0">
              <a:ea typeface="Calibri"/>
              <a:cs typeface="Arial"/>
            </a:endParaRPr>
          </a:p>
          <a:p>
            <a:pPr>
              <a:lnSpc>
                <a:spcPct val="115000"/>
              </a:lnSpc>
              <a:spcAft>
                <a:spcPts val="1000"/>
              </a:spcAft>
            </a:pPr>
            <a:r>
              <a:rPr lang="ar-IQ" dirty="0">
                <a:ea typeface="Calibri"/>
              </a:rPr>
              <a:t>تتفق آراء الباحثين على أن هناك حدا أدنى للحجم السكاني الذي تعرف المدينة على أساسه ،وان كانت الآراء قد اختلفت في ماهية هذا الحجم السكاني ،وعلى سبيل المثال يعد المركز العمراني في الولايات المتحدة مركزا حضريا (مدينة)أذا كان عدد سكانه 2500 نسمة فأكثر بينما يرتفع هذا الرقم إلى 30000 نسمة في اليابان مثلا (انظر جدول 2).</a:t>
            </a:r>
            <a:endParaRPr lang="en-US" sz="2000" dirty="0">
              <a:ea typeface="Calibri"/>
              <a:cs typeface="Arial"/>
            </a:endParaRPr>
          </a:p>
          <a:p>
            <a:endParaRPr lang="ar-IQ" dirty="0"/>
          </a:p>
        </p:txBody>
      </p:sp>
    </p:spTree>
    <p:extLst>
      <p:ext uri="{BB962C8B-B14F-4D97-AF65-F5344CB8AC3E}">
        <p14:creationId xmlns:p14="http://schemas.microsoft.com/office/powerpoint/2010/main" val="1247158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1600" dirty="0">
                <a:solidFill>
                  <a:prstClr val="black"/>
                </a:solidFill>
                <a:latin typeface="Calibri" pitchFamily="34" charset="0"/>
                <a:ea typeface="Calibri" pitchFamily="34" charset="0"/>
                <a:cs typeface="Arial" pitchFamily="34" charset="0"/>
              </a:rPr>
              <a:t>جدول 2: حدود الحجم السكاني للمراكز الحضرية المتخذ أساسا لتعريف الحضر (بلاد مختارة</a:t>
            </a:r>
            <a:endParaRPr lang="ar-IQ" dirty="0"/>
          </a:p>
        </p:txBody>
      </p:sp>
      <p:graphicFrame>
        <p:nvGraphicFramePr>
          <p:cNvPr id="4" name="عنصر نائب للمحتوى 3"/>
          <p:cNvGraphicFramePr>
            <a:graphicFrameLocks noGrp="1"/>
          </p:cNvGraphicFramePr>
          <p:nvPr>
            <p:ph idx="1"/>
          </p:nvPr>
        </p:nvGraphicFramePr>
        <p:xfrm>
          <a:off x="1714500" y="1932337"/>
          <a:ext cx="5715000" cy="3861689"/>
        </p:xfrm>
        <a:graphic>
          <a:graphicData uri="http://schemas.openxmlformats.org/drawingml/2006/table">
            <a:tbl>
              <a:tblPr rtl="1"/>
              <a:tblGrid>
                <a:gridCol w="2286000"/>
                <a:gridCol w="3429000"/>
              </a:tblGrid>
              <a:tr h="321945">
                <a:tc>
                  <a:txBody>
                    <a:bodyPr/>
                    <a:lstStyle/>
                    <a:p>
                      <a:pPr algn="r" rtl="1">
                        <a:lnSpc>
                          <a:spcPct val="115000"/>
                        </a:lnSpc>
                        <a:spcAft>
                          <a:spcPts val="1000"/>
                        </a:spcAft>
                      </a:pPr>
                      <a:r>
                        <a:rPr lang="ar-IQ" sz="1600">
                          <a:effectLst/>
                          <a:latin typeface="Calibri"/>
                          <a:ea typeface="Calibri"/>
                          <a:cs typeface="Arial"/>
                        </a:rPr>
                        <a:t>           القطر</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IQ" sz="1600">
                          <a:effectLst/>
                          <a:latin typeface="Calibri"/>
                          <a:ea typeface="Calibri"/>
                          <a:cs typeface="Arial"/>
                        </a:rPr>
                        <a:t>                الحد الأدنى للسكان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3645">
                <a:tc>
                  <a:txBody>
                    <a:bodyPr/>
                    <a:lstStyle/>
                    <a:p>
                      <a:pPr algn="r" rtl="1">
                        <a:lnSpc>
                          <a:spcPct val="115000"/>
                        </a:lnSpc>
                        <a:spcAft>
                          <a:spcPts val="1000"/>
                        </a:spcAft>
                      </a:pPr>
                      <a:r>
                        <a:rPr lang="ar-IQ" sz="1600">
                          <a:effectLst/>
                          <a:latin typeface="Calibri"/>
                          <a:ea typeface="Calibri"/>
                          <a:cs typeface="Arial"/>
                        </a:rPr>
                        <a:t>السويد+الدنمرك</a:t>
                      </a:r>
                      <a:endParaRPr lang="en-US" sz="1100">
                        <a:effectLst/>
                        <a:latin typeface="Calibri"/>
                        <a:ea typeface="Calibri"/>
                        <a:cs typeface="Arial"/>
                      </a:endParaRPr>
                    </a:p>
                    <a:p>
                      <a:pPr algn="r" rtl="1">
                        <a:lnSpc>
                          <a:spcPct val="115000"/>
                        </a:lnSpc>
                        <a:spcAft>
                          <a:spcPts val="1000"/>
                        </a:spcAft>
                      </a:pPr>
                      <a:r>
                        <a:rPr lang="ar-IQ" sz="1600">
                          <a:effectLst/>
                          <a:latin typeface="Calibri"/>
                          <a:ea typeface="Calibri"/>
                          <a:cs typeface="Arial"/>
                        </a:rPr>
                        <a:t>أيسلندا</a:t>
                      </a:r>
                      <a:endParaRPr lang="en-US" sz="1100">
                        <a:effectLst/>
                        <a:latin typeface="Calibri"/>
                        <a:ea typeface="Calibri"/>
                        <a:cs typeface="Arial"/>
                      </a:endParaRPr>
                    </a:p>
                    <a:p>
                      <a:pPr algn="r" rtl="1">
                        <a:lnSpc>
                          <a:spcPct val="115000"/>
                        </a:lnSpc>
                        <a:spcAft>
                          <a:spcPts val="1000"/>
                        </a:spcAft>
                      </a:pPr>
                      <a:r>
                        <a:rPr lang="ar-IQ" sz="1600">
                          <a:effectLst/>
                          <a:latin typeface="Calibri"/>
                          <a:ea typeface="Calibri"/>
                          <a:cs typeface="Arial"/>
                        </a:rPr>
                        <a:t>جنوب إفريقيا</a:t>
                      </a:r>
                      <a:endParaRPr lang="en-US" sz="1100">
                        <a:effectLst/>
                        <a:latin typeface="Calibri"/>
                        <a:ea typeface="Calibri"/>
                        <a:cs typeface="Arial"/>
                      </a:endParaRPr>
                    </a:p>
                    <a:p>
                      <a:pPr algn="r" rtl="1">
                        <a:lnSpc>
                          <a:spcPct val="115000"/>
                        </a:lnSpc>
                        <a:spcAft>
                          <a:spcPts val="1000"/>
                        </a:spcAft>
                      </a:pPr>
                      <a:r>
                        <a:rPr lang="ar-IQ" sz="1600">
                          <a:effectLst/>
                          <a:latin typeface="Calibri"/>
                          <a:ea typeface="Calibri"/>
                          <a:cs typeface="Arial"/>
                        </a:rPr>
                        <a:t>استراليا +كندا</a:t>
                      </a:r>
                      <a:endParaRPr lang="en-US" sz="1100">
                        <a:effectLst/>
                        <a:latin typeface="Calibri"/>
                        <a:ea typeface="Calibri"/>
                        <a:cs typeface="Arial"/>
                      </a:endParaRPr>
                    </a:p>
                    <a:p>
                      <a:pPr algn="r" rtl="1">
                        <a:lnSpc>
                          <a:spcPct val="115000"/>
                        </a:lnSpc>
                        <a:spcAft>
                          <a:spcPts val="1000"/>
                        </a:spcAft>
                      </a:pPr>
                      <a:r>
                        <a:rPr lang="ar-IQ" sz="1600">
                          <a:effectLst/>
                          <a:latin typeface="Calibri"/>
                          <a:ea typeface="Calibri"/>
                          <a:cs typeface="Arial"/>
                        </a:rPr>
                        <a:t>تشيكو سلوفاكيا+فرنسا+الولايات المتحدة+كوبا+المكسيك</a:t>
                      </a:r>
                      <a:endParaRPr lang="en-US" sz="1100">
                        <a:effectLst/>
                        <a:latin typeface="Calibri"/>
                        <a:ea typeface="Calibri"/>
                        <a:cs typeface="Arial"/>
                      </a:endParaRPr>
                    </a:p>
                    <a:p>
                      <a:pPr algn="r" rtl="1">
                        <a:lnSpc>
                          <a:spcPct val="115000"/>
                        </a:lnSpc>
                        <a:spcAft>
                          <a:spcPts val="1000"/>
                        </a:spcAft>
                      </a:pPr>
                      <a:r>
                        <a:rPr lang="ar-IQ" sz="1600">
                          <a:effectLst/>
                          <a:latin typeface="Calibri"/>
                          <a:ea typeface="Calibri"/>
                          <a:cs typeface="Arial"/>
                        </a:rPr>
                        <a:t>بلجيكا+إيران+نيجيريا</a:t>
                      </a:r>
                      <a:endParaRPr lang="en-US" sz="1100">
                        <a:effectLst/>
                        <a:latin typeface="Calibri"/>
                        <a:ea typeface="Calibri"/>
                        <a:cs typeface="Arial"/>
                      </a:endParaRPr>
                    </a:p>
                    <a:p>
                      <a:pPr algn="r" rtl="1">
                        <a:lnSpc>
                          <a:spcPct val="115000"/>
                        </a:lnSpc>
                        <a:spcAft>
                          <a:spcPts val="1000"/>
                        </a:spcAft>
                      </a:pPr>
                      <a:r>
                        <a:rPr lang="ar-IQ" sz="1600">
                          <a:effectLst/>
                          <a:latin typeface="Calibri"/>
                          <a:ea typeface="Calibri"/>
                          <a:cs typeface="Arial"/>
                        </a:rPr>
                        <a:t>اسبانيا+تركيا</a:t>
                      </a:r>
                      <a:endParaRPr lang="en-US" sz="1100">
                        <a:effectLst/>
                        <a:latin typeface="Calibri"/>
                        <a:ea typeface="Calibri"/>
                        <a:cs typeface="Arial"/>
                      </a:endParaRPr>
                    </a:p>
                    <a:p>
                      <a:pPr algn="r" rtl="1">
                        <a:lnSpc>
                          <a:spcPct val="115000"/>
                        </a:lnSpc>
                        <a:spcAft>
                          <a:spcPts val="1000"/>
                        </a:spcAft>
                      </a:pPr>
                      <a:r>
                        <a:rPr lang="ar-IQ" sz="1600">
                          <a:effectLst/>
                          <a:latin typeface="Calibri"/>
                          <a:ea typeface="Calibri"/>
                          <a:cs typeface="Arial"/>
                        </a:rPr>
                        <a:t>اليابان</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IQ" sz="1600" dirty="0">
                          <a:effectLst/>
                          <a:latin typeface="Calibri"/>
                          <a:ea typeface="Calibri"/>
                          <a:cs typeface="Arial"/>
                        </a:rPr>
                        <a:t>                  200     </a:t>
                      </a:r>
                      <a:endParaRPr lang="en-US" sz="1100" dirty="0">
                        <a:effectLst/>
                        <a:latin typeface="Calibri"/>
                        <a:ea typeface="Calibri"/>
                        <a:cs typeface="Arial"/>
                      </a:endParaRPr>
                    </a:p>
                    <a:p>
                      <a:pPr algn="r" rtl="1">
                        <a:lnSpc>
                          <a:spcPct val="115000"/>
                        </a:lnSpc>
                        <a:spcAft>
                          <a:spcPts val="1000"/>
                        </a:spcAft>
                      </a:pPr>
                      <a:r>
                        <a:rPr lang="ar-IQ" sz="1600" dirty="0">
                          <a:effectLst/>
                          <a:latin typeface="Calibri"/>
                          <a:ea typeface="Calibri"/>
                          <a:cs typeface="Arial"/>
                        </a:rPr>
                        <a:t>                  300                    </a:t>
                      </a:r>
                      <a:endParaRPr lang="en-US" sz="1100" dirty="0">
                        <a:effectLst/>
                        <a:latin typeface="Calibri"/>
                        <a:ea typeface="Calibri"/>
                        <a:cs typeface="Arial"/>
                      </a:endParaRPr>
                    </a:p>
                    <a:p>
                      <a:pPr algn="r" rtl="1">
                        <a:lnSpc>
                          <a:spcPct val="115000"/>
                        </a:lnSpc>
                        <a:spcAft>
                          <a:spcPts val="1000"/>
                        </a:spcAft>
                      </a:pPr>
                      <a:r>
                        <a:rPr lang="ar-IQ" sz="1600" dirty="0">
                          <a:effectLst/>
                          <a:latin typeface="Calibri"/>
                          <a:ea typeface="Calibri"/>
                          <a:cs typeface="Arial"/>
                        </a:rPr>
                        <a:t>                  500 </a:t>
                      </a:r>
                      <a:endParaRPr lang="en-US" sz="1100" dirty="0">
                        <a:effectLst/>
                        <a:latin typeface="Calibri"/>
                        <a:ea typeface="Calibri"/>
                        <a:cs typeface="Arial"/>
                      </a:endParaRPr>
                    </a:p>
                    <a:p>
                      <a:pPr algn="r" rtl="1">
                        <a:lnSpc>
                          <a:spcPct val="115000"/>
                        </a:lnSpc>
                        <a:spcAft>
                          <a:spcPts val="1000"/>
                        </a:spcAft>
                      </a:pPr>
                      <a:r>
                        <a:rPr lang="ar-IQ" sz="1600" dirty="0">
                          <a:effectLst/>
                          <a:latin typeface="Calibri"/>
                          <a:ea typeface="Calibri"/>
                          <a:cs typeface="Arial"/>
                        </a:rPr>
                        <a:t>                1000             </a:t>
                      </a:r>
                      <a:endParaRPr lang="en-US" sz="1100" dirty="0">
                        <a:effectLst/>
                        <a:latin typeface="Calibri"/>
                        <a:ea typeface="Calibri"/>
                        <a:cs typeface="Arial"/>
                      </a:endParaRPr>
                    </a:p>
                    <a:p>
                      <a:pPr algn="r" rtl="1">
                        <a:lnSpc>
                          <a:spcPct val="115000"/>
                        </a:lnSpc>
                        <a:spcAft>
                          <a:spcPts val="1000"/>
                        </a:spcAft>
                      </a:pPr>
                      <a:r>
                        <a:rPr lang="ar-IQ" sz="1600" dirty="0">
                          <a:effectLst/>
                          <a:latin typeface="Calibri"/>
                          <a:ea typeface="Calibri"/>
                          <a:cs typeface="Arial"/>
                        </a:rPr>
                        <a:t>                2000</a:t>
                      </a:r>
                      <a:endParaRPr lang="en-US" sz="1100" dirty="0">
                        <a:effectLst/>
                        <a:latin typeface="Calibri"/>
                        <a:ea typeface="Calibri"/>
                        <a:cs typeface="Arial"/>
                      </a:endParaRPr>
                    </a:p>
                    <a:p>
                      <a:pPr algn="r" rtl="1">
                        <a:lnSpc>
                          <a:spcPct val="115000"/>
                        </a:lnSpc>
                        <a:spcAft>
                          <a:spcPts val="1000"/>
                        </a:spcAft>
                      </a:pPr>
                      <a:r>
                        <a:rPr lang="ar-IQ" sz="1600" dirty="0">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600" dirty="0">
                          <a:effectLst/>
                          <a:latin typeface="Calibri"/>
                          <a:ea typeface="Calibri"/>
                          <a:cs typeface="Arial"/>
                        </a:rPr>
                        <a:t>                5000</a:t>
                      </a:r>
                      <a:endParaRPr lang="en-US" sz="1100" dirty="0">
                        <a:effectLst/>
                        <a:latin typeface="Calibri"/>
                        <a:ea typeface="Calibri"/>
                        <a:cs typeface="Arial"/>
                      </a:endParaRPr>
                    </a:p>
                    <a:p>
                      <a:pPr algn="r" rtl="1">
                        <a:lnSpc>
                          <a:spcPct val="115000"/>
                        </a:lnSpc>
                        <a:spcAft>
                          <a:spcPts val="1000"/>
                        </a:spcAft>
                      </a:pPr>
                      <a:r>
                        <a:rPr lang="ar-IQ" sz="1600" dirty="0">
                          <a:effectLst/>
                          <a:latin typeface="Calibri"/>
                          <a:ea typeface="Calibri"/>
                          <a:cs typeface="Arial"/>
                        </a:rPr>
                        <a:t>              10000</a:t>
                      </a:r>
                      <a:endParaRPr lang="en-US" sz="1100" dirty="0">
                        <a:effectLst/>
                        <a:latin typeface="Calibri"/>
                        <a:ea typeface="Calibri"/>
                        <a:cs typeface="Arial"/>
                      </a:endParaRPr>
                    </a:p>
                    <a:p>
                      <a:pPr algn="r" rtl="1">
                        <a:lnSpc>
                          <a:spcPct val="115000"/>
                        </a:lnSpc>
                        <a:spcAft>
                          <a:spcPts val="1000"/>
                        </a:spcAft>
                      </a:pPr>
                      <a:r>
                        <a:rPr lang="ar-IQ" sz="1600" dirty="0">
                          <a:effectLst/>
                          <a:latin typeface="Calibri"/>
                          <a:ea typeface="Calibri"/>
                          <a:cs typeface="Arial"/>
                        </a:rPr>
                        <a:t>              30000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714500" y="1852812"/>
            <a:ext cx="42672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1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8342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20000"/>
          </a:bodyPr>
          <a:lstStyle/>
          <a:p>
            <a:pPr>
              <a:lnSpc>
                <a:spcPct val="115000"/>
              </a:lnSpc>
              <a:spcAft>
                <a:spcPts val="1000"/>
              </a:spcAft>
            </a:pPr>
            <a:r>
              <a:rPr lang="ar-IQ" dirty="0">
                <a:ea typeface="Calibri"/>
              </a:rPr>
              <a:t>ولحجم المدينة (عدد سكانها ) علاقة بعدد سكان الدولة التي تقع فيها ومساحتها ، ويعبر عن ذلك حينئذ بالكثافة السكانية .ويعد ذلك أمرا طبيعيا طالما أن سكان الدولة ينتشرون على مساحتها التي تضم المدن والقرى ،ولهذا نجد مستوطنات تضم أعدادا كبيرة من السكان تصل إلى 10000 نسمة ومع ذلك تعد قرى كبيرة كما هو الحال في جنوب ايطاليا وجنوبي اسبانيا كمستوطنات للفلاحين ، أو قلة المساحة الصالحة للسكن في الدول كان يغلب على مساحتها المسطحات المائية أو الجبال كما هو الحال في اليابان .</a:t>
            </a:r>
            <a:endParaRPr lang="en-US" sz="2000" dirty="0">
              <a:ea typeface="Calibri"/>
              <a:cs typeface="Arial"/>
            </a:endParaRPr>
          </a:p>
          <a:p>
            <a:endParaRPr lang="ar-IQ" dirty="0"/>
          </a:p>
        </p:txBody>
      </p:sp>
    </p:spTree>
    <p:extLst>
      <p:ext uri="{BB962C8B-B14F-4D97-AF65-F5344CB8AC3E}">
        <p14:creationId xmlns:p14="http://schemas.microsoft.com/office/powerpoint/2010/main" val="2082893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fontScale="92500" lnSpcReduction="20000"/>
          </a:bodyPr>
          <a:lstStyle/>
          <a:p>
            <a:pPr>
              <a:lnSpc>
                <a:spcPct val="115000"/>
              </a:lnSpc>
              <a:spcAft>
                <a:spcPts val="1000"/>
              </a:spcAft>
            </a:pPr>
            <a:r>
              <a:rPr lang="ar-IQ" dirty="0">
                <a:ea typeface="Calibri"/>
              </a:rPr>
              <a:t>2-الأساس الإداري    </a:t>
            </a:r>
            <a:r>
              <a:rPr lang="en-US" dirty="0">
                <a:ea typeface="Calibri"/>
                <a:cs typeface="Arial"/>
              </a:rPr>
              <a:t>Administrative basis</a:t>
            </a:r>
            <a:endParaRPr lang="en-US" sz="2000" dirty="0">
              <a:ea typeface="Calibri"/>
              <a:cs typeface="Arial"/>
            </a:endParaRPr>
          </a:p>
          <a:p>
            <a:pPr>
              <a:lnSpc>
                <a:spcPct val="115000"/>
              </a:lnSpc>
              <a:spcAft>
                <a:spcPts val="1000"/>
              </a:spcAft>
            </a:pPr>
            <a:r>
              <a:rPr lang="ar-IQ" dirty="0">
                <a:ea typeface="Calibri"/>
              </a:rPr>
              <a:t>  تتسم المدن بشكل عام بأنها ذا صبغة إدارية وهي احد الأسس التي رفعت مستوى المستوطنة إلى مقام المدينة، متمثلة بوجود مجلس إداري أو قضائي اللذين تعينّهما الحكومة المركزية كمدير الناحية كما هو الحال في العراق .والقرار الإداري هنا هو الذي يتحكم باستصدار أمر جعل هذه المستوطنة مدينة أم لا ،وبالتالي تهمل الاعتبارات الأخرى كعدد السكان مثلا حينما يراد لقرية حدودية مثلا أن تصبح مدينة كمأرب في اليمن 150نسمة (1977)لتكون مركزا لمحافظة مأرب ،رغم أن هذا البلد يضم بعض القرى التي يزيد عدد سكانها عن 5000 نسمة كحبابة مثلا </a:t>
            </a:r>
            <a:r>
              <a:rPr lang="ar-IQ" baseline="30000" dirty="0">
                <a:ea typeface="Calibri"/>
              </a:rPr>
              <a:t>(5)</a:t>
            </a:r>
            <a:r>
              <a:rPr lang="ar-IQ" dirty="0">
                <a:ea typeface="Calibri"/>
              </a:rPr>
              <a:t>.</a:t>
            </a:r>
            <a:endParaRPr lang="en-US" sz="2000" dirty="0">
              <a:ea typeface="Calibri"/>
              <a:cs typeface="Arial"/>
            </a:endParaRPr>
          </a:p>
          <a:p>
            <a:endParaRPr lang="ar-IQ" dirty="0"/>
          </a:p>
        </p:txBody>
      </p:sp>
    </p:spTree>
    <p:extLst>
      <p:ext uri="{BB962C8B-B14F-4D97-AF65-F5344CB8AC3E}">
        <p14:creationId xmlns:p14="http://schemas.microsoft.com/office/powerpoint/2010/main" val="1253059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92500" lnSpcReduction="20000"/>
          </a:bodyPr>
          <a:lstStyle/>
          <a:p>
            <a:pPr>
              <a:lnSpc>
                <a:spcPct val="115000"/>
              </a:lnSpc>
              <a:spcAft>
                <a:spcPts val="1000"/>
              </a:spcAft>
            </a:pPr>
            <a:r>
              <a:rPr lang="ar-IQ" dirty="0">
                <a:ea typeface="Calibri"/>
              </a:rPr>
              <a:t>3-المظهر الخارجي   </a:t>
            </a:r>
            <a:r>
              <a:rPr lang="en-US" dirty="0">
                <a:ea typeface="Calibri"/>
                <a:cs typeface="Arial"/>
              </a:rPr>
              <a:t>Exterior</a:t>
            </a:r>
            <a:endParaRPr lang="en-US" sz="2000" dirty="0">
              <a:ea typeface="Calibri"/>
              <a:cs typeface="Arial"/>
            </a:endParaRPr>
          </a:p>
          <a:p>
            <a:r>
              <a:rPr lang="ar-IQ" dirty="0">
                <a:ea typeface="Calibri"/>
              </a:rPr>
              <a:t>  يتمثل بمظهر المدينة الخارجي من بنيان </a:t>
            </a:r>
            <a:r>
              <a:rPr lang="ar-IQ" dirty="0" err="1">
                <a:ea typeface="Calibri"/>
              </a:rPr>
              <a:t>ومنشات</a:t>
            </a:r>
            <a:r>
              <a:rPr lang="ar-IQ" dirty="0">
                <a:ea typeface="Calibri"/>
              </a:rPr>
              <a:t> ومصانع ومحلات تجارية وبنوك وفنادق وشوارع معّبدة وعمارة متعددة الطوابق والأدوار ومستشفيات وجامعات ،أو من مادة البناء المستخدمة والتي غالبا ما لا توجد في القرية .ومما يعاب على هذا المعيار هو انه ليس كل المدن متميزة بنمط عمرانها أو أنها تحتوي على كل هذه الأنماط كما هو حال المدن الصغيرة في العراق ومصر مثلا ،وبالمقابل ،فان القرى لم تعد هي الأخرى محتفظة ببنيانها القديم بعد التطورات الكبيرة التي شهدها العالم .فالريف الأوروبي وبعض  الأرياف العربية كما في ليبيا(مع الفارق الحضاري بينها وبين الدول المتقدمة) أضحت تنافس المدينة بعمرانها بحيث لم يشعر المتنقل من المدينة إلى الريف بتغير ملموس وخاصة في دول العالم الصناعي </a:t>
            </a:r>
            <a:endParaRPr lang="ar-IQ" dirty="0"/>
          </a:p>
        </p:txBody>
      </p:sp>
    </p:spTree>
    <p:extLst>
      <p:ext uri="{BB962C8B-B14F-4D97-AF65-F5344CB8AC3E}">
        <p14:creationId xmlns:p14="http://schemas.microsoft.com/office/powerpoint/2010/main" val="2190904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fontScale="85000" lnSpcReduction="20000"/>
          </a:bodyPr>
          <a:lstStyle/>
          <a:p>
            <a:pPr>
              <a:lnSpc>
                <a:spcPct val="115000"/>
              </a:lnSpc>
              <a:spcAft>
                <a:spcPts val="1000"/>
              </a:spcAft>
            </a:pPr>
            <a:r>
              <a:rPr lang="ar-IQ" dirty="0">
                <a:ea typeface="Calibri"/>
              </a:rPr>
              <a:t>-الأساس الاجتماعي    </a:t>
            </a:r>
            <a:r>
              <a:rPr lang="en-US" dirty="0">
                <a:ea typeface="Calibri"/>
                <a:cs typeface="Arial"/>
              </a:rPr>
              <a:t>Social basis</a:t>
            </a:r>
            <a:endParaRPr lang="en-US" sz="2000" dirty="0">
              <a:ea typeface="Calibri"/>
              <a:cs typeface="Arial"/>
            </a:endParaRPr>
          </a:p>
          <a:p>
            <a:pPr>
              <a:lnSpc>
                <a:spcPct val="115000"/>
              </a:lnSpc>
              <a:spcAft>
                <a:spcPts val="1000"/>
              </a:spcAft>
            </a:pPr>
            <a:r>
              <a:rPr lang="ar-IQ" dirty="0">
                <a:ea typeface="Calibri"/>
              </a:rPr>
              <a:t>  بالرغم من أن النظم الاجتماعية الحضرية والريفية يجمعهما قاسم مشترك يتمثل بانتمائهما للنظام الإنساني (البشري ) ويربطهما رابطة المواطنة لانتمائهما لوطن واحد ،إلا إن آليات الضبط الاجتماعي للنظام الحضري ينبثق من الخصائص الفريدة للإنسان الحضري من حيث انه كائن اجتماعي ذو ثقافة مميزة أكثر من الإنسان الريفي ،فهو أكثر انفتاح للتعليم والتغيير وأكثر استجابة للمتغيرات الحضارية من الإنسان الريفي ،كما انه يميل إلى تحسين نوعية حياته ،مما يجعل إنتاجه المادي أيضا يزداد بمتوالية هندسية يعبر عنها بالنمو الاقتصادي المستمر .وهذه كلها إسقاطات لأفعال مرتدة ايجابية –وهذا هو بيت القصيد-لان النظم الحضرية بما </a:t>
            </a:r>
            <a:r>
              <a:rPr lang="ar-IQ" dirty="0" err="1">
                <a:ea typeface="Calibri"/>
              </a:rPr>
              <a:t>تتيحه</a:t>
            </a:r>
            <a:r>
              <a:rPr lang="ar-IQ" dirty="0">
                <a:ea typeface="Calibri"/>
              </a:rPr>
              <a:t> من تجمعات بشرية تهيئ الفرصة لكي تعمل هذه الأفعال المرتدة الايجابية عملها في محيط اكبر .</a:t>
            </a:r>
            <a:endParaRPr lang="en-US" sz="2000" dirty="0">
              <a:ea typeface="Calibri"/>
              <a:cs typeface="Arial"/>
            </a:endParaRPr>
          </a:p>
          <a:p>
            <a:endParaRPr lang="ar-IQ" dirty="0"/>
          </a:p>
        </p:txBody>
      </p:sp>
    </p:spTree>
    <p:extLst>
      <p:ext uri="{BB962C8B-B14F-4D97-AF65-F5344CB8AC3E}">
        <p14:creationId xmlns:p14="http://schemas.microsoft.com/office/powerpoint/2010/main" val="2550804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836712"/>
            <a:ext cx="8229600" cy="5184576"/>
          </a:xfrm>
        </p:spPr>
        <p:txBody>
          <a:bodyPr>
            <a:normAutofit fontScale="92500" lnSpcReduction="10000"/>
          </a:bodyPr>
          <a:lstStyle/>
          <a:p>
            <a:pPr lvl="0">
              <a:lnSpc>
                <a:spcPct val="115000"/>
              </a:lnSpc>
              <a:spcAft>
                <a:spcPts val="1000"/>
              </a:spcAft>
            </a:pPr>
            <a:r>
              <a:rPr lang="ar-IQ" sz="2000" dirty="0">
                <a:solidFill>
                  <a:prstClr val="black"/>
                </a:solidFill>
                <a:ea typeface="Calibri"/>
              </a:rPr>
              <a:t>ويسري الاختلاف بين النظم الحضرية والنظم الريفية ليشمل تنظيم الأسرة والزيادة الطبيعية والمستوى الصحي والمستوى ألمعاشي وعلاقات الجوار وبقية العادات والتقاليد والقيم من حيث شدة ترابطها أو ضعفها .</a:t>
            </a:r>
            <a:endParaRPr lang="en-US" sz="1300" dirty="0">
              <a:solidFill>
                <a:prstClr val="black"/>
              </a:solidFill>
              <a:ea typeface="Calibri"/>
              <a:cs typeface="Arial"/>
            </a:endParaRPr>
          </a:p>
          <a:p>
            <a:pPr>
              <a:lnSpc>
                <a:spcPct val="115000"/>
              </a:lnSpc>
              <a:spcAft>
                <a:spcPts val="1000"/>
              </a:spcAft>
            </a:pPr>
            <a:r>
              <a:rPr lang="ar-IQ" dirty="0">
                <a:ea typeface="Calibri"/>
              </a:rPr>
              <a:t>-الأساس التاريخي   </a:t>
            </a:r>
            <a:r>
              <a:rPr lang="en-US" dirty="0">
                <a:ea typeface="Calibri"/>
                <a:cs typeface="Arial"/>
              </a:rPr>
              <a:t>Historical basis</a:t>
            </a:r>
            <a:endParaRPr lang="en-US" sz="2000" dirty="0">
              <a:ea typeface="Calibri"/>
              <a:cs typeface="Arial"/>
            </a:endParaRPr>
          </a:p>
          <a:p>
            <a:pPr>
              <a:lnSpc>
                <a:spcPct val="115000"/>
              </a:lnSpc>
              <a:spcAft>
                <a:spcPts val="1000"/>
              </a:spcAft>
            </a:pPr>
            <a:r>
              <a:rPr lang="ar-IQ" dirty="0">
                <a:ea typeface="Calibri"/>
              </a:rPr>
              <a:t>   يرتبط هذا الأساس بتاريخ المدينة ،إذ كلما كان للمدينة تاريخ طويل دفع باتجاه ترسيخ </a:t>
            </a:r>
            <a:r>
              <a:rPr lang="ar-IQ" dirty="0" err="1">
                <a:ea typeface="Calibri"/>
              </a:rPr>
              <a:t>حضريتها</a:t>
            </a:r>
            <a:r>
              <a:rPr lang="ar-IQ" dirty="0">
                <a:ea typeface="Calibri"/>
              </a:rPr>
              <a:t> ،لكن هذا الأساس يضعف كلما تصفحنا تاريخ مدن العالم والذي نجد فيه أن اغلبها يميل إلى </a:t>
            </a:r>
            <a:r>
              <a:rPr lang="ar-IQ" dirty="0" err="1">
                <a:ea typeface="Calibri"/>
              </a:rPr>
              <a:t>الحداثة،وبالتالي</a:t>
            </a:r>
            <a:r>
              <a:rPr lang="ar-IQ" dirty="0">
                <a:ea typeface="Calibri"/>
              </a:rPr>
              <a:t> ليس بالضرورة أن يكون هذا المعيار من أهمية ,خاصة وان كثيرا من المدن التاريخية اضمحلت وزالت لتقوم على إطلالها مدن أخرى حديثة . </a:t>
            </a:r>
            <a:endParaRPr lang="en-US" sz="2000" dirty="0">
              <a:ea typeface="Calibri"/>
              <a:cs typeface="Arial"/>
            </a:endParaRPr>
          </a:p>
          <a:p>
            <a:endParaRPr lang="ar-IQ" dirty="0"/>
          </a:p>
        </p:txBody>
      </p:sp>
    </p:spTree>
    <p:extLst>
      <p:ext uri="{BB962C8B-B14F-4D97-AF65-F5344CB8AC3E}">
        <p14:creationId xmlns:p14="http://schemas.microsoft.com/office/powerpoint/2010/main" val="302229464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1021</Words>
  <Application>Microsoft Office PowerPoint</Application>
  <PresentationFormat>عرض على الشاشة (3:4)‏</PresentationFormat>
  <Paragraphs>49</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سمة Office</vt:lpstr>
      <vt:lpstr>محاضرة بعنوان  أسس التمييز بين المدينة والقرية</vt:lpstr>
      <vt:lpstr>أسس التمييز بين المدينة والقرية  </vt:lpstr>
      <vt:lpstr>عرض تقديمي في PowerPoint</vt:lpstr>
      <vt:lpstr>جدول 2: حدود الحجم السكاني للمراكز الحضرية المتخذ أساسا لتعريف الحضر (بلاد مختارة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المصادر </vt:lpstr>
      <vt:lpstr>المصادر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 جمال عبد منديل </dc:title>
  <dc:creator>saif</dc:creator>
  <cp:lastModifiedBy>saif</cp:lastModifiedBy>
  <cp:revision>4</cp:revision>
  <dcterms:created xsi:type="dcterms:W3CDTF">2019-04-27T17:57:31Z</dcterms:created>
  <dcterms:modified xsi:type="dcterms:W3CDTF">2019-04-27T18:33:39Z</dcterms:modified>
</cp:coreProperties>
</file>